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 id="872" r:id="rId16"/>
    <p:sldId id="873" r:id="rId17"/>
    <p:sldId id="874" r:id="rId18"/>
    <p:sldId id="875" r:id="rId19"/>
    <p:sldId id="876" r:id="rId2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8"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82" d="100"/>
          <a:sy n="82" d="100"/>
        </p:scale>
        <p:origin x="648" y="86"/>
      </p:cViewPr>
      <p:guideLst>
        <p:guide orient="horz" pos="2148"/>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64"/>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部分  能力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latin typeface="+mj-lt"/>
                <a:ea typeface="微软雅黑" panose="020B0503020204020204" pitchFamily="34" charset="-122"/>
                <a:cs typeface="微软雅黑" panose="020B0503020204020204" pitchFamily="34" charset="-122"/>
              </a:rPr>
              <a:t>4</a:t>
            </a:r>
            <a:endParaRPr lang="zh-CN" altLang="en-US" sz="4800" b="0" dirty="0">
              <a:solidFill>
                <a:srgbClr val="000000"/>
              </a:solidFill>
              <a:latin typeface="+mj-lt"/>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9608"/>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students said it is difficult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to focus on studying while taking online classes. This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Ruohan, 15,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Affiliated High School of Peking University. “There are no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 teachers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 I can surf the Internet or do other things if I want to.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always stay focused,”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考查形容词辨析。句意：一直保持专注是困难的。</a:t>
            </a:r>
            <a:r>
              <a:rPr lang="en-US" altLang="zh-CN" b="1">
                <a:solidFill>
                  <a:srgbClr val="FF0000"/>
                </a:solidFill>
                <a:latin typeface="Times New Roman" panose="02020603050405020304" pitchFamily="18" charset="0"/>
                <a:ea typeface="宋体" panose="02010600030101010101" pitchFamily="2" charset="-122"/>
              </a:rPr>
              <a:t>hard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b="1">
                <a:solidFill>
                  <a:srgbClr val="FF0000"/>
                </a:solidFill>
                <a:latin typeface="Times New Roman" panose="02020603050405020304" pitchFamily="18" charset="0"/>
                <a:ea typeface="宋体" panose="02010600030101010101" pitchFamily="2" charset="-122"/>
              </a:rPr>
              <a:t>easy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容易的；</a:t>
            </a:r>
            <a:r>
              <a:rPr lang="en-US" altLang="zh-CN" b="1">
                <a:solidFill>
                  <a:srgbClr val="FF0000"/>
                </a:solidFill>
                <a:latin typeface="Times New Roman" panose="02020603050405020304" pitchFamily="18" charset="0"/>
                <a:ea typeface="宋体" panose="02010600030101010101" pitchFamily="2" charset="-122"/>
              </a:rPr>
              <a:t>simple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简单的；</a:t>
            </a:r>
            <a:r>
              <a:rPr lang="en-US" altLang="zh-CN" b="1">
                <a:solidFill>
                  <a:srgbClr val="FF0000"/>
                </a:solidFill>
                <a:latin typeface="Times New Roman" panose="02020603050405020304" pitchFamily="18" charset="0"/>
                <a:ea typeface="宋体" panose="02010600030101010101" pitchFamily="2" charset="-122"/>
              </a:rPr>
              <a:t>useful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有用的。根据上句</a:t>
            </a:r>
            <a:r>
              <a:rPr lang="en-US" altLang="zh-CN" b="1">
                <a:solidFill>
                  <a:srgbClr val="FF0000"/>
                </a:solidFill>
                <a:latin typeface="Times New Roman" panose="02020603050405020304" pitchFamily="18" charset="0"/>
                <a:ea typeface="宋体" panose="02010600030101010101" pitchFamily="2" charset="-122"/>
              </a:rPr>
              <a:t>“I can surf the Internet or do other things if I want to</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可知，一直保持专注是困难的。故选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33840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hard	B. easy	C. simple	D. useful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435295"/>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5608"/>
            <a:ext cx="11485848" cy="1754326"/>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prepares a lot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takes classes to make sure she will pay attention. She also pushes herself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teachers. Students 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answer questions while taking online classes.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考查连词辨析。句意：连在上课之前做了很多准备工作，以确保她能集中注意力。</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时候；</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因为。根据句意和常识可知，做准备应该是在课前进行的。故选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05037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after	B. before	C. when	D. as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3025" y="3147263"/>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1574"/>
            <a:ext cx="11485848" cy="1754326"/>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prepares a lot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takes classes to make sure she will pay attention. She also pushes herself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teachers. Students 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answer questions while taking online classes.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8829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考查动词辨析。句意：她还强迫自己和老师交流。</a:t>
            </a:r>
            <a:r>
              <a:rPr lang="en-US" altLang="zh-CN" b="1">
                <a:solidFill>
                  <a:srgbClr val="FF0000"/>
                </a:solidFill>
                <a:latin typeface="Times New Roman" panose="02020603050405020304" pitchFamily="18" charset="0"/>
                <a:ea typeface="宋体" panose="02010600030101010101" pitchFamily="2" charset="-122"/>
              </a:rPr>
              <a:t>do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b="1">
                <a:solidFill>
                  <a:srgbClr val="FF0000"/>
                </a:solidFill>
                <a:latin typeface="Times New Roman" panose="02020603050405020304" pitchFamily="18" charset="0"/>
                <a:ea typeface="宋体" panose="02010600030101010101" pitchFamily="2" charset="-122"/>
              </a:rPr>
              <a:t>agree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同意；</a:t>
            </a:r>
            <a:r>
              <a:rPr lang="en-US" altLang="zh-CN" b="1">
                <a:solidFill>
                  <a:srgbClr val="FF0000"/>
                </a:solidFill>
                <a:latin typeface="Times New Roman" panose="02020603050405020304" pitchFamily="18" charset="0"/>
                <a:ea typeface="宋体" panose="02010600030101010101" pitchFamily="2" charset="-122"/>
              </a:rPr>
              <a:t>communicate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交流；</a:t>
            </a:r>
            <a:r>
              <a:rPr lang="en-US" altLang="zh-CN" b="1">
                <a:solidFill>
                  <a:srgbClr val="FF0000"/>
                </a:solidFill>
                <a:latin typeface="Times New Roman" panose="02020603050405020304" pitchFamily="18" charset="0"/>
                <a:ea typeface="宋体" panose="02010600030101010101" pitchFamily="2" charset="-122"/>
              </a:rPr>
              <a:t>compare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比较。根据句意可知，此处指与老师交流。故选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31634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B. agree	C. communicate	D. compare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413229"/>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1754326"/>
          </a:xfrm>
        </p:spPr>
        <p:txBody>
          <a:bodyPr/>
          <a:lstStyle/>
          <a:p>
            <a:pPr indent="609600" hangingPunct="0">
              <a:spcAft>
                <a:spcPts val="0"/>
              </a:spcAft>
              <a:tabLst>
                <a:tab pos="4050665" algn="l"/>
                <a:tab pos="7021195" algn="l"/>
                <a:tab pos="963168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prepares a lot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takes classes to make sure she will pay attention. She also pushes herself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teachers. Students 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answer questions while taking online classes.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考查动词短语辨析。句意：在上网课的时候，学生可以提出和回答问题。</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come up with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提出，想出；</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put up with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容忍；</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catch up with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赶上；</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end up with</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u="wavy" dirty="0">
                <a:solidFill>
                  <a:srgbClr val="FF0000"/>
                </a:solidFill>
                <a:uFill>
                  <a:solidFill>
                    <a:srgbClr val="00B0F0"/>
                  </a:solidFill>
                </a:uFill>
                <a:latin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而结束。</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根据句意可知，在上网课期间学生可以提出问题和回答问题。故选</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297836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49395" algn="l"/>
                <a:tab pos="6725920" algn="l"/>
                <a:tab pos="9420225" algn="l"/>
                <a:tab pos="96310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come up with	B. put up with	C. catch up with	D. end up with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075255"/>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Wen Jiayi, 14,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Yucai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Middle School Attached to Chengdu No.7 High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online interaction isn’t enough. “The online teachers don’t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to know me. When I don’t hand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homework, 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get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short message instead of real concern,”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考查动词辨析。句意：但是</a:t>
            </a:r>
            <a:r>
              <a:rPr lang="en-US" altLang="zh-CN" b="1">
                <a:solidFill>
                  <a:srgbClr val="FF0000"/>
                </a:solidFill>
                <a:latin typeface="Times New Roman" panose="02020603050405020304" pitchFamily="18" charset="0"/>
                <a:ea typeface="宋体" panose="02010600030101010101" pitchFamily="2" charset="-122"/>
              </a:rPr>
              <a:t>14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岁的文佳怡，就读于四川省成都市七中育才学校，认为线上互动是不够的。</a:t>
            </a:r>
            <a:r>
              <a:rPr lang="en-US" altLang="zh-CN" b="1">
                <a:solidFill>
                  <a:srgbClr val="FF0000"/>
                </a:solidFill>
                <a:latin typeface="Times New Roman" panose="02020603050405020304" pitchFamily="18" charset="0"/>
                <a:ea typeface="宋体" panose="02010600030101010101" pitchFamily="2" charset="-122"/>
              </a:rPr>
              <a:t>like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a:t>
            </a:r>
            <a:r>
              <a:rPr lang="en-US" altLang="zh-CN" b="1">
                <a:solidFill>
                  <a:srgbClr val="FF0000"/>
                </a:solidFill>
                <a:latin typeface="Times New Roman" panose="02020603050405020304" pitchFamily="18" charset="0"/>
                <a:ea typeface="宋体" panose="02010600030101010101" pitchFamily="2" charset="-122"/>
              </a:rPr>
              <a:t>take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花费，携带；</a:t>
            </a:r>
            <a:r>
              <a:rPr lang="en-US" altLang="zh-CN" b="1">
                <a:solidFill>
                  <a:srgbClr val="FF0000"/>
                </a:solidFill>
                <a:latin typeface="Times New Roman" panose="02020603050405020304" pitchFamily="18" charset="0"/>
                <a:ea typeface="宋体" panose="02010600030101010101" pitchFamily="2" charset="-122"/>
              </a:rPr>
              <a:t>think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认为；</a:t>
            </a:r>
            <a:r>
              <a:rPr lang="en-US" altLang="zh-CN" b="1">
                <a:solidFill>
                  <a:srgbClr val="FF0000"/>
                </a:solidFill>
                <a:latin typeface="Times New Roman" panose="02020603050405020304" pitchFamily="18" charset="0"/>
                <a:ea typeface="宋体" panose="02010600030101010101" pitchFamily="2" charset="-122"/>
              </a:rPr>
              <a:t>realize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实现。根据句意可知，她认为线上互动是不够的。故选</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33840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likes	B. takes	C. thinks	D. realizes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435295"/>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9608"/>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Wen Jiayi, 14,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Yucai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Middle School Attached to Chengdu No.7 High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online interaction isn’t enough. “The online teachers don’t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to know me. When I don’t hand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homework, 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get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short message instead of real concern,”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考查副词辨析。句意：网上的老师并不真正地了解我。</a:t>
            </a:r>
            <a:r>
              <a:rPr lang="en-US" altLang="zh-CN" b="1" dirty="0">
                <a:solidFill>
                  <a:srgbClr val="FF0000"/>
                </a:solidFill>
                <a:latin typeface="Times New Roman" panose="02020603050405020304" pitchFamily="18" charset="0"/>
                <a:ea typeface="宋体" panose="02010600030101010101" pitchFamily="2" charset="-122"/>
              </a:rPr>
              <a:t>nearly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几乎；</a:t>
            </a:r>
            <a:r>
              <a:rPr lang="en-US" altLang="zh-CN" b="1" dirty="0">
                <a:solidFill>
                  <a:srgbClr val="FF0000"/>
                </a:solidFill>
                <a:latin typeface="Times New Roman" panose="02020603050405020304" pitchFamily="18" charset="0"/>
                <a:ea typeface="宋体" panose="02010600030101010101" pitchFamily="2" charset="-122"/>
              </a:rPr>
              <a:t>probably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a:t>
            </a:r>
            <a:r>
              <a:rPr lang="en-US" altLang="zh-CN" b="1" dirty="0">
                <a:solidFill>
                  <a:srgbClr val="FF0000"/>
                </a:solidFill>
                <a:latin typeface="Times New Roman" panose="02020603050405020304" pitchFamily="18" charset="0"/>
                <a:ea typeface="宋体" panose="02010600030101010101" pitchFamily="2" charset="-122"/>
              </a:rPr>
              <a:t>quickly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快速地；</a:t>
            </a:r>
            <a:r>
              <a:rPr lang="en-US" altLang="zh-CN" b="1" dirty="0">
                <a:solidFill>
                  <a:srgbClr val="FF0000"/>
                </a:solidFill>
                <a:latin typeface="Times New Roman" panose="02020603050405020304" pitchFamily="18" charset="0"/>
                <a:ea typeface="宋体" panose="02010600030101010101" pitchFamily="2" charset="-122"/>
              </a:rPr>
              <a:t>really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真正地。根据句意可知，网上的老师不能真正地了解学生。故选</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33840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nearly	B. probably	C. quickly	D. really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435295"/>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Wen Jiayi, 14,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Yucai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Middle School Attached to Chengdu No.7 High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online interaction isn’t enough. “The online teachers don’t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to know me. When I don’t hand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homework, 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get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short message instead of real concern,”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考查冠词辨析。句意：当我不交作业时，我得到的只是一条简短的短信，而不是真正的关心。此处表泛指，表示一条短信，用不定冠词</a:t>
            </a:r>
            <a:r>
              <a:rPr lang="en-US" altLang="zh-CN" b="1">
                <a:solidFill>
                  <a:srgbClr val="FF0000"/>
                </a:solidFill>
                <a:latin typeface="Times New Roman" panose="02020603050405020304" pitchFamily="18" charset="0"/>
                <a:ea typeface="宋体" panose="02010600030101010101" pitchFamily="2" charset="-122"/>
              </a:rPr>
              <a:t>a/an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short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是发音以辅音音素开头的单词，应用不定冠词</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4104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B. a	C. an	D.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3025" y="3507303"/>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75323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However,online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classes still have other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saves time and money compared with offline classes.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don’t understand some parts of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 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watch it over again,”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3509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考查名词辨析。句意：然而，在线课程仍然有其他的优点。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instruction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advantage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优点；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question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answer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答案。</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表转折，说明与上面所表达的观点是不同或者相反的；前几段一直讲述上网课的弊端，所以转折之后会谈及一些优势；再根据空后的阐述可知，此处讲述上网课的优点。故选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2784411"/>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instructions	B. advantages	C. questions	D. answers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3025" y="2881298"/>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a:solidFill>
            <a:srgbClr val="E8F6FD"/>
          </a:solidFill>
        </p:spPr>
        <p:txBody>
          <a:bodyPr/>
          <a:lstStyle/>
          <a:p>
            <a:pPr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解答逻辑推理类试题时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需要先理解句意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然后在前后句中找出关键的提示词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如</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表示前后句关系的连词、人称的提示词、表达情感态度的形容词或副词等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根据此类词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推断所选词汇与上下文在逻辑上是否一致</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不能出现前后矛盾的情况。</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latin typeface="Times New Roman" panose="02020603050405020304" pitchFamily="18" charset="0"/>
                <a:ea typeface="楷体" panose="02010609060101010101" pitchFamily="49" charset="-122"/>
                <a:cs typeface="Times New Roman" panose="02020603050405020304" pitchFamily="18" charset="0"/>
              </a:rPr>
              <a:t>解答固定搭配类试题时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可以先观察选项是否和空前后的词语构成搭配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如果不能构成的可以先排除</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然后再看可以构成搭配的选项哪一个更加符合语境</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从而确定答案。</a:t>
            </a:r>
            <a:endParaRPr lang="zh-CN" altLang="en-US" dirty="0"/>
          </a:p>
        </p:txBody>
      </p:sp>
      <p:pic>
        <p:nvPicPr>
          <p:cNvPr id="3" name="思路引导.eps" descr="id:2147487868;FounderCES"/>
          <p:cNvPicPr/>
          <p:nvPr/>
        </p:nvPicPr>
        <p:blipFill>
          <a:blip r:embed="rId1"/>
          <a:stretch>
            <a:fillRect/>
          </a:stretch>
        </p:blipFill>
        <p:spPr>
          <a:xfrm>
            <a:off x="360854" y="1493490"/>
            <a:ext cx="1305560" cy="35433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38842"/>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主要通过一份调查报告向我们客观地阐述了学生对网课的态度和评价</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并以学生的视角详细说明了网课的缺点和优势。</a:t>
            </a:r>
            <a:endParaRPr lang="zh-CN" altLang="en-US" dirty="0"/>
          </a:p>
        </p:txBody>
      </p:sp>
      <p:pic>
        <p:nvPicPr>
          <p:cNvPr id="3" name="语篇导航-DA.eps" descr="id:2147486385;FounderCES"/>
          <p:cNvPicPr/>
          <p:nvPr/>
        </p:nvPicPr>
        <p:blipFill>
          <a:blip r:embed="rId1"/>
          <a:stretch>
            <a:fillRect/>
          </a:stretch>
        </p:blipFill>
        <p:spPr>
          <a:xfrm>
            <a:off x="577736" y="2636275"/>
            <a:ext cx="1917070" cy="468115"/>
          </a:xfrm>
          <a:prstGeom prst="rect">
            <a:avLst/>
          </a:prstGeom>
        </p:spPr>
      </p:pic>
      <p:pic>
        <p:nvPicPr>
          <p:cNvPr id="4" name="图片 3"/>
          <p:cNvPicPr>
            <a:picLocks noChangeAspect="1"/>
          </p:cNvPicPr>
          <p:nvPr/>
        </p:nvPicPr>
        <p:blipFill>
          <a:blip r:embed="rId2"/>
          <a:stretch>
            <a:fillRect/>
          </a:stretch>
        </p:blipFill>
        <p:spPr>
          <a:xfrm>
            <a:off x="740099" y="1268760"/>
            <a:ext cx="10710215" cy="113984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have any online classes? It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take classes at home. All you need is a computer and a headset.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students don’t seem to like online classes. According to a recent survey,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students want to take such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about 33 percent. Over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10 cities took the survey.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2687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common	B. possible	C. fantastic	D. strange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73025" y="3365659"/>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
        <p:nvSpPr>
          <p:cNvPr id="5" name="内容占位符 1"/>
          <p:cNvSpPr txBox="1"/>
          <p:nvPr/>
        </p:nvSpPr>
        <p:spPr bwMode="auto">
          <a:xfrm>
            <a:off x="360854" y="38275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考查形容词辨析。句意：在家里上网课是可能的。</a:t>
            </a:r>
            <a:r>
              <a:rPr lang="en-US" altLang="zh-CN" b="1" smtClean="0">
                <a:solidFill>
                  <a:srgbClr val="FF0000"/>
                </a:solidFill>
                <a:latin typeface="Times New Roman" panose="02020603050405020304" pitchFamily="18" charset="0"/>
                <a:ea typeface="宋体" panose="02010600030101010101" pitchFamily="2" charset="-122"/>
              </a:rPr>
              <a:t>common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常见的；</a:t>
            </a:r>
            <a:r>
              <a:rPr lang="en-US" altLang="zh-CN" b="1" smtClean="0">
                <a:solidFill>
                  <a:srgbClr val="FF0000"/>
                </a:solidFill>
                <a:latin typeface="Times New Roman" panose="02020603050405020304" pitchFamily="18" charset="0"/>
                <a:ea typeface="宋体" panose="02010600030101010101" pitchFamily="2" charset="-122"/>
              </a:rPr>
              <a:t>possible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可能的；</a:t>
            </a:r>
            <a:r>
              <a:rPr lang="en-US" altLang="zh-CN" b="1" smtClean="0">
                <a:solidFill>
                  <a:srgbClr val="FF0000"/>
                </a:solidFill>
                <a:latin typeface="Times New Roman" panose="02020603050405020304" pitchFamily="18" charset="0"/>
                <a:ea typeface="宋体" panose="02010600030101010101" pitchFamily="2" charset="-122"/>
              </a:rPr>
              <a:t>fantastic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极好的；</a:t>
            </a:r>
            <a:r>
              <a:rPr lang="en-US" altLang="zh-CN" b="1" smtClean="0">
                <a:solidFill>
                  <a:srgbClr val="FF0000"/>
                </a:solidFill>
                <a:latin typeface="Times New Roman" panose="02020603050405020304" pitchFamily="18" charset="0"/>
                <a:ea typeface="宋体" panose="02010600030101010101" pitchFamily="2" charset="-122"/>
              </a:rPr>
              <a:t>strange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奇怪的。根据下句</a:t>
            </a:r>
            <a:r>
              <a:rPr lang="en-US" altLang="zh-CN" b="1" smtClean="0">
                <a:solidFill>
                  <a:srgbClr val="FF0000"/>
                </a:solidFill>
                <a:latin typeface="Times New Roman" panose="02020603050405020304" pitchFamily="18" charset="0"/>
                <a:ea typeface="宋体" panose="02010600030101010101" pitchFamily="2" charset="-122"/>
              </a:rPr>
              <a:t>“All you need is a computer and a headset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可知，在家里上网课是可行的、可能的。故选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2256"/>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have any online classes? It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take classes at home. All you need is a computer and a headset.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students don’t seem to like online classes. According to a recent survey,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students want to take such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about 33 percent. Over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10 cities took the survey.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考查副词辨析。句意：然而，大多数学生似乎不喜欢在线课程。</a:t>
            </a:r>
            <a:r>
              <a:rPr lang="en-US" altLang="zh-CN" b="1" smtClean="0">
                <a:solidFill>
                  <a:srgbClr val="FF0000"/>
                </a:solidFill>
                <a:latin typeface="Times New Roman" panose="02020603050405020304" pitchFamily="18" charset="0"/>
                <a:ea typeface="宋体" panose="02010600030101010101" pitchFamily="2" charset="-122"/>
              </a:rPr>
              <a:t>however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然而；</a:t>
            </a:r>
            <a:r>
              <a:rPr lang="en-US" altLang="zh-CN" b="1" smtClean="0">
                <a:solidFill>
                  <a:srgbClr val="FF0000"/>
                </a:solidFill>
                <a:latin typeface="Times New Roman" panose="02020603050405020304" pitchFamily="18" charset="0"/>
                <a:ea typeface="宋体" panose="02010600030101010101" pitchFamily="2" charset="-122"/>
              </a:rPr>
              <a:t>perhaps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也许；</a:t>
            </a:r>
            <a:r>
              <a:rPr lang="en-US" altLang="zh-CN" b="1" smtClean="0">
                <a:solidFill>
                  <a:srgbClr val="FF0000"/>
                </a:solidFill>
                <a:latin typeface="Times New Roman" panose="02020603050405020304" pitchFamily="18" charset="0"/>
                <a:ea typeface="宋体" panose="02010600030101010101" pitchFamily="2" charset="-122"/>
              </a:rPr>
              <a:t>finally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最终；</a:t>
            </a:r>
            <a:r>
              <a:rPr lang="en-US" altLang="zh-CN" b="1" smtClean="0">
                <a:solidFill>
                  <a:srgbClr val="FF0000"/>
                </a:solidFill>
                <a:latin typeface="Times New Roman" panose="02020603050405020304" pitchFamily="18" charset="0"/>
                <a:ea typeface="宋体" panose="02010600030101010101" pitchFamily="2" charset="-122"/>
              </a:rPr>
              <a:t>therefore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因此。上句</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上网课只需要一台电脑和一副耳机</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和本句</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大多数学生似乎不喜欢网课</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之间是转折关系。故选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33840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However	B. Perhaps	C. Finally	D. Therefore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435295"/>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4216"/>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have any online classes? It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take classes at home. All you need is a computer and a headset.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students don’t seem to like online classes. According to a recent survey,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students want to take such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about 33 percent. Over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10 cities took the survey.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考查词义辨析。句意：根据最近的一项调查，一些学生想上这样的课程，但仅有大约</a:t>
            </a:r>
            <a:r>
              <a:rPr lang="en-US" altLang="zh-CN" b="1" dirty="0">
                <a:solidFill>
                  <a:srgbClr val="FF0000"/>
                </a:solidFill>
                <a:latin typeface="Times New Roman" panose="02020603050405020304" pitchFamily="18" charset="0"/>
                <a:ea typeface="宋体" panose="02010600030101010101" pitchFamily="2" charset="-122"/>
              </a:rPr>
              <a:t>33</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both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两者都；</a:t>
            </a:r>
            <a:r>
              <a:rPr lang="en-US" altLang="zh-CN" b="1" dirty="0">
                <a:solidFill>
                  <a:srgbClr val="FF0000"/>
                </a:solidFill>
                <a:latin typeface="Times New Roman" panose="02020603050405020304" pitchFamily="18" charset="0"/>
                <a:ea typeface="宋体" panose="02010600030101010101" pitchFamily="2" charset="-122"/>
              </a:rPr>
              <a:t>each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每个；</a:t>
            </a:r>
            <a:r>
              <a:rPr lang="en-US" altLang="zh-CN" b="1" dirty="0">
                <a:solidFill>
                  <a:srgbClr val="FF0000"/>
                </a:solidFill>
                <a:latin typeface="Times New Roman" panose="02020603050405020304" pitchFamily="18" charset="0"/>
                <a:ea typeface="宋体" panose="02010600030101010101" pitchFamily="2" charset="-122"/>
              </a:rPr>
              <a:t>all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所有；</a:t>
            </a:r>
            <a:r>
              <a:rPr lang="en-US" altLang="zh-CN" b="1" dirty="0">
                <a:solidFill>
                  <a:srgbClr val="FF0000"/>
                </a:solidFill>
                <a:latin typeface="Times New Roman" panose="02020603050405020304" pitchFamily="18" charset="0"/>
                <a:ea typeface="宋体" panose="02010600030101010101" pitchFamily="2" charset="-122"/>
              </a:rPr>
              <a:t>some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一些。故选</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53236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both	B. each	C. all	D. some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629253"/>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8032"/>
            <a:ext cx="11485848" cy="2306955"/>
          </a:xfrm>
        </p:spPr>
        <p:txBody>
          <a:bodyPr/>
          <a:lstStyle/>
          <a:p>
            <a:pPr hangingPunct="0">
              <a:spcAft>
                <a:spcPts val="0"/>
              </a:spcAft>
              <a:tabLst>
                <a:tab pos="4050665" algn="l"/>
                <a:tab pos="7021195" algn="l"/>
                <a:tab pos="963168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have any online classes? It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take classes at home. All you need is a computer and a headset.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students don’t seem to like online classes. According to a recent survey,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students want to take such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 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about 33 percent. Over 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10 cities took the survey.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8329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考查名词辨析。句意：来自</a:t>
            </a:r>
            <a:r>
              <a:rPr lang="en-US" altLang="zh-CN" b="1">
                <a:solidFill>
                  <a:srgbClr val="FF0000"/>
                </a:solidFill>
                <a:latin typeface="Times New Roman" panose="02020603050405020304" pitchFamily="18" charset="0"/>
                <a:ea typeface="宋体" panose="02010600030101010101" pitchFamily="2" charset="-122"/>
              </a:rPr>
              <a:t>10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个城市的</a:t>
            </a:r>
            <a:r>
              <a:rPr lang="en-US" altLang="zh-CN" b="1">
                <a:solidFill>
                  <a:srgbClr val="FF0000"/>
                </a:solidFill>
                <a:latin typeface="Times New Roman" panose="02020603050405020304" pitchFamily="18" charset="0"/>
                <a:ea typeface="宋体" panose="02010600030101010101" pitchFamily="2" charset="-122"/>
              </a:rPr>
              <a:t>1500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多名学生参与了这项调查。</a:t>
            </a:r>
            <a:r>
              <a:rPr lang="en-US" altLang="zh-CN" b="1">
                <a:solidFill>
                  <a:srgbClr val="FF0000"/>
                </a:solidFill>
                <a:latin typeface="Times New Roman" panose="02020603050405020304" pitchFamily="18" charset="0"/>
                <a:ea typeface="宋体" panose="02010600030101010101" pitchFamily="2" charset="-122"/>
              </a:rPr>
              <a:t>student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a:t>
            </a:r>
            <a:r>
              <a:rPr lang="en-US" altLang="zh-CN" b="1">
                <a:solidFill>
                  <a:srgbClr val="FF0000"/>
                </a:solidFill>
                <a:latin typeface="Times New Roman" panose="02020603050405020304" pitchFamily="18" charset="0"/>
                <a:ea typeface="宋体" panose="02010600030101010101" pitchFamily="2" charset="-122"/>
              </a:rPr>
              <a:t>teacher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a:t>
            </a:r>
            <a:r>
              <a:rPr lang="en-US" altLang="zh-CN" b="1">
                <a:solidFill>
                  <a:srgbClr val="FF0000"/>
                </a:solidFill>
                <a:latin typeface="Times New Roman" panose="02020603050405020304" pitchFamily="18" charset="0"/>
                <a:ea typeface="宋体" panose="02010600030101010101" pitchFamily="2" charset="-122"/>
              </a:rPr>
              <a:t>school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a:t>
            </a:r>
            <a:r>
              <a:rPr lang="en-US" altLang="zh-CN" b="1">
                <a:solidFill>
                  <a:srgbClr val="FF0000"/>
                </a:solidFill>
                <a:latin typeface="Times New Roman" panose="02020603050405020304" pitchFamily="18" charset="0"/>
                <a:ea typeface="宋体" panose="02010600030101010101" pitchFamily="2" charset="-122"/>
              </a:rPr>
              <a:t>class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班级。根据上句中的</a:t>
            </a:r>
            <a:r>
              <a:rPr lang="en-US" altLang="zh-CN" b="1">
                <a:solidFill>
                  <a:srgbClr val="FF0000"/>
                </a:solidFill>
                <a:latin typeface="Times New Roman" panose="02020603050405020304" pitchFamily="18" charset="0"/>
                <a:ea typeface="宋体" panose="02010600030101010101" pitchFamily="2" charset="-122"/>
              </a:rPr>
              <a:t>“</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of the students want to take such classes”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可知，此处指的是学生。故选</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26640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students	B. teachers	C. schools	D. classes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363287"/>
            <a:ext cx="407484" cy="461665"/>
          </a:xfrm>
          <a:prstGeom prst="rect">
            <a:avLst/>
          </a:prstGeom>
          <a:noFill/>
        </p:spPr>
        <p:txBody>
          <a:bodyPr wrap="none" rtlCol="0">
            <a:spAutoFit/>
          </a:bodyPr>
          <a:lstStyle/>
          <a:p>
            <a:pPr algn="ctr"/>
            <a:r>
              <a:rPr lang="en-US" altLang="zh-CN" sz="2400" dirty="0" smtClean="0"/>
              <a:t>A</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68632"/>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students said it is difficult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to focus on studying while taking online classes. This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Ruohan, 15,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Affiliated High School of Peking University. “There are no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 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 teachers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 I can surf the Internet or do other things if I want to.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always stay focused,”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4434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考查介词辨析。句意：许多学生说，对他们来说，很难在上网课时集中精力学习。</a:t>
            </a:r>
            <a:r>
              <a:rPr lang="en-US" altLang="zh-CN" b="1" dirty="0">
                <a:solidFill>
                  <a:srgbClr val="FF0000"/>
                </a:solidFill>
                <a:latin typeface="Times New Roman" panose="02020603050405020304" pitchFamily="18" charset="0"/>
                <a:ea typeface="宋体" panose="02010600030101010101" pitchFamily="2" charset="-122"/>
              </a:rPr>
              <a:t>on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上面；</a:t>
            </a:r>
            <a:r>
              <a:rPr lang="en-US" altLang="zh-CN" b="1" dirty="0">
                <a:solidFill>
                  <a:srgbClr val="FF0000"/>
                </a:solidFill>
                <a:latin typeface="Times New Roman" panose="02020603050405020304" pitchFamily="18" charset="0"/>
                <a:ea typeface="宋体" panose="02010600030101010101" pitchFamily="2" charset="-122"/>
              </a:rPr>
              <a:t>with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一起；</a:t>
            </a:r>
            <a:r>
              <a:rPr lang="en-US" altLang="zh-CN" b="1" dirty="0">
                <a:solidFill>
                  <a:srgbClr val="FF0000"/>
                </a:solidFill>
                <a:latin typeface="Times New Roman" panose="02020603050405020304" pitchFamily="18" charset="0"/>
                <a:ea typeface="宋体" panose="02010600030101010101" pitchFamily="2" charset="-122"/>
              </a:rPr>
              <a:t>for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来说；</a:t>
            </a:r>
            <a:r>
              <a:rPr lang="en-US" altLang="zh-CN" b="1" dirty="0">
                <a:solidFill>
                  <a:srgbClr val="FF0000"/>
                </a:solidFill>
                <a:latin typeface="Times New Roman" panose="02020603050405020304" pitchFamily="18" charset="0"/>
                <a:ea typeface="宋体" panose="02010600030101010101" pitchFamily="2" charset="-122"/>
              </a:rPr>
              <a:t>to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“it is</a:t>
            </a:r>
            <a:r>
              <a:rPr lang="zh-CN" altLang="zh-CN" b="1" u="wavy" dirty="0">
                <a:solidFill>
                  <a:srgbClr val="FF0000"/>
                </a:solidFill>
                <a:uFill>
                  <a:solidFill>
                    <a:srgbClr val="00B0F0"/>
                  </a:solidFill>
                </a:uFill>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形容词</a:t>
            </a:r>
            <a:r>
              <a:rPr lang="zh-CN" altLang="zh-CN" b="1" u="wavy" dirty="0">
                <a:solidFill>
                  <a:srgbClr val="FF0000"/>
                </a:solidFill>
                <a:uFill>
                  <a:solidFill>
                    <a:srgbClr val="00B0F0"/>
                  </a:solidFill>
                </a:uFill>
                <a:ea typeface="宋体" panose="02010600030101010101" pitchFamily="2" charset="-122"/>
                <a:cs typeface="Times New Roman" panose="02020603050405020304" pitchFamily="18" charset="0"/>
              </a:rPr>
              <a:t>＋</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for </a:t>
            </a:r>
            <a:r>
              <a:rPr lang="en-US" altLang="zh-CN" b="1" u="wavy" dirty="0" err="1">
                <a:solidFill>
                  <a:srgbClr val="FF0000"/>
                </a:solidFill>
                <a:uFill>
                  <a:solidFill>
                    <a:srgbClr val="00B0F0"/>
                  </a:solidFill>
                </a:uFill>
                <a:latin typeface="Times New Roman" panose="02020603050405020304" pitchFamily="18" charset="0"/>
                <a:ea typeface="宋体" panose="02010600030101010101" pitchFamily="2" charset="-122"/>
              </a:rPr>
              <a:t>sb</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 to do </a:t>
            </a:r>
            <a:r>
              <a:rPr lang="en-US" altLang="zh-CN" b="1" u="wavy" dirty="0" err="1">
                <a:solidFill>
                  <a:srgbClr val="FF0000"/>
                </a:solidFill>
                <a:uFill>
                  <a:solidFill>
                    <a:srgbClr val="00B0F0"/>
                  </a:solidFill>
                </a:uFill>
                <a:latin typeface="Times New Roman" panose="02020603050405020304" pitchFamily="18" charset="0"/>
                <a:ea typeface="宋体" panose="02010600030101010101" pitchFamily="2" charset="-122"/>
              </a:rPr>
              <a:t>sth</a:t>
            </a:r>
            <a:r>
              <a:rPr lang="en-US" altLang="zh-CN" b="1" u="wavy" dirty="0">
                <a:solidFill>
                  <a:srgbClr val="FF0000"/>
                </a:solidFill>
                <a:uFill>
                  <a:solidFill>
                    <a:srgbClr val="00B0F0"/>
                  </a:solidFill>
                </a:uFill>
                <a:latin typeface="Times New Roman" panose="02020603050405020304" pitchFamily="18" charset="0"/>
                <a:ea typeface="宋体" panose="02010600030101010101" pitchFamily="2" charset="-122"/>
              </a:rPr>
              <a:t>”</a:t>
            </a:r>
            <a:r>
              <a:rPr lang="zh-CN" altLang="zh-CN"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为固定句型</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28768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	B. with	C. for	D. to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2973703"/>
            <a:ext cx="407484" cy="461665"/>
          </a:xfrm>
          <a:prstGeom prst="rect">
            <a:avLst/>
          </a:prstGeom>
          <a:noFill/>
        </p:spPr>
        <p:txBody>
          <a:bodyPr wrap="none" rtlCol="0">
            <a:spAutoFit/>
          </a:bodyPr>
          <a:lstStyle/>
          <a:p>
            <a:pPr algn="ctr"/>
            <a:r>
              <a:rPr lang="en-US" altLang="zh-CN" sz="2400" dirty="0" smtClean="0"/>
              <a:t>C</a:t>
            </a:r>
            <a:endParaRPr lang="zh-CN" altLang="en-US" sz="2400" b="1" kern="100" dirty="0">
              <a:solidFill>
                <a:srgbClr val="FF0000"/>
              </a:solidFill>
              <a:cs typeface="Times New Roman" panose="02020603050405020304" pitchFamily="18" charset="0"/>
            </a:endParaRPr>
          </a:p>
        </p:txBody>
      </p:sp>
      <p:sp>
        <p:nvSpPr>
          <p:cNvPr id="6" name="内容占位符 1"/>
          <p:cNvSpPr txBox="1"/>
          <p:nvPr/>
        </p:nvSpPr>
        <p:spPr bwMode="auto">
          <a:xfrm>
            <a:off x="360854" y="5317610"/>
            <a:ext cx="11485848" cy="1198880"/>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smtClean="0">
                <a:latin typeface="Times New Roman" panose="02020603050405020304" pitchFamily="18" charset="0"/>
                <a:ea typeface="宋体" panose="02010600030101010101" pitchFamily="2" charset="-122"/>
              </a:rPr>
              <a:t>it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作形式主语的句型中</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介词也可用</a:t>
            </a:r>
            <a:r>
              <a:rPr lang="en-US" altLang="zh-CN" b="1" dirty="0" smtClean="0">
                <a:latin typeface="Times New Roman" panose="02020603050405020304" pitchFamily="18" charset="0"/>
                <a:ea typeface="宋体" panose="02010600030101010101" pitchFamily="2" charset="-122"/>
              </a:rPr>
              <a:t>of</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引导</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后面接的形容词通常表示</a:t>
            </a:r>
            <a:r>
              <a:rPr lang="en-US" altLang="zh-CN" b="1" dirty="0" smtClean="0">
                <a:latin typeface="+mn-ea"/>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品性</a:t>
            </a:r>
            <a:r>
              <a:rPr lang="en-US" altLang="zh-CN" b="1" dirty="0" smtClean="0">
                <a:latin typeface="+mn-ea"/>
              </a:rPr>
              <a:t>”</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如</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latin typeface="Times New Roman" panose="02020603050405020304" pitchFamily="18" charset="0"/>
                <a:ea typeface="宋体" panose="02010600030101010101" pitchFamily="2" charset="-122"/>
              </a:rPr>
              <a:t>kind, clever</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等。</a:t>
            </a:r>
            <a:endParaRPr lang="zh-CN" altLang="en-US" dirty="0"/>
          </a:p>
        </p:txBody>
      </p:sp>
      <p:pic>
        <p:nvPicPr>
          <p:cNvPr id="7" name="易错警示.eps" descr="id:2147487861;FounderCES"/>
          <p:cNvPicPr/>
          <p:nvPr/>
        </p:nvPicPr>
        <p:blipFill>
          <a:blip r:embed="rId1"/>
          <a:stretch>
            <a:fillRect/>
          </a:stretch>
        </p:blipFill>
        <p:spPr>
          <a:xfrm>
            <a:off x="394542" y="5424970"/>
            <a:ext cx="1412866" cy="4096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2232"/>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students said it is difficult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to focus on studying while taking online classes. This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Ruohan, 15,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Affiliated High School of Peking University. “There are no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 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 teachers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 I can surf the Internet or do other things if I want to.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always stay focused,”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9770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考查形容词辨析。句意：这对</a:t>
            </a:r>
            <a:r>
              <a:rPr lang="en-US" altLang="zh-CN" b="1">
                <a:solidFill>
                  <a:srgbClr val="FF0000"/>
                </a:solidFill>
                <a:latin typeface="Times New Roman" panose="02020603050405020304" pitchFamily="18" charset="0"/>
                <a:ea typeface="宋体" panose="02010600030101010101" pitchFamily="2" charset="-122"/>
              </a:rPr>
              <a:t>15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岁的连若菡来说是真的</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right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正确的；</a:t>
            </a:r>
            <a:r>
              <a:rPr lang="en-US" altLang="zh-CN" b="1">
                <a:solidFill>
                  <a:srgbClr val="FF0000"/>
                </a:solidFill>
                <a:latin typeface="Times New Roman" panose="02020603050405020304" pitchFamily="18" charset="0"/>
                <a:ea typeface="宋体" panose="02010600030101010101" pitchFamily="2" charset="-122"/>
              </a:rPr>
              <a:t>true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真的；</a:t>
            </a:r>
            <a:r>
              <a:rPr lang="en-US" altLang="zh-CN" b="1">
                <a:solidFill>
                  <a:srgbClr val="FF0000"/>
                </a:solidFill>
                <a:latin typeface="Times New Roman" panose="02020603050405020304" pitchFamily="18" charset="0"/>
                <a:ea typeface="宋体" panose="02010600030101010101" pitchFamily="2" charset="-122"/>
              </a:rPr>
              <a:t>wrong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错误的；</a:t>
            </a:r>
            <a:r>
              <a:rPr lang="en-US" altLang="zh-CN" b="1">
                <a:solidFill>
                  <a:srgbClr val="FF0000"/>
                </a:solidFill>
                <a:latin typeface="Times New Roman" panose="02020603050405020304" pitchFamily="18" charset="0"/>
                <a:ea typeface="宋体" panose="02010600030101010101" pitchFamily="2" charset="-122"/>
              </a:rPr>
              <a:t>important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重要的。根据后文的描述可知，上网课无法集中精力对连若菡来说是确有其事的。故选</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34104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right	B. true	C. wrong	D. important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73025" y="3507303"/>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4056"/>
            <a:ext cx="11485848" cy="2306955"/>
          </a:xfrm>
        </p:spPr>
        <p:txBody>
          <a:bodyPr/>
          <a:lstStyle/>
          <a:p>
            <a:pPr indent="609600" hangingPunct="0">
              <a:spcAft>
                <a:spcPts val="0"/>
              </a:spcAft>
              <a:tabLst>
                <a:tab pos="4050665" algn="l"/>
                <a:tab pos="7021195" algn="l"/>
                <a:tab pos="963168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students said it is difficult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to focus on studying while taking online classes. This was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Ruohan, 15,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Affiliated High School of Peking University. “There are no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 no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 teachers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 I can surf the Internet or do other things if I want to.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always stay focused,” she said.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考查动词辨析。句意：没有同班同学，没有真正的老师看着我。</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call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打电话；</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看。根据句意和常识以及后文可知，上网课的时候没有真正的老师看着。故选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4824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50665" algn="l"/>
                <a:tab pos="7021195" algn="l"/>
                <a:tab pos="963168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asking	B. teaching	C. calling	D. watching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64208" y="3579311"/>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6976</Words>
  <Application>WPS 演示</Application>
  <PresentationFormat>自定义</PresentationFormat>
  <Paragraphs>131</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人间</cp:lastModifiedBy>
  <cp:revision>457</cp:revision>
  <dcterms:created xsi:type="dcterms:W3CDTF">2020-11-06T05:24:00Z</dcterms:created>
  <dcterms:modified xsi:type="dcterms:W3CDTF">2025-09-17T07:09:53Z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183F53B07990440590EEDC2FFA382F57_12</vt:lpwstr>
  </property>
</Properties>
</file>